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2" r:id="rId4"/>
    <p:sldId id="278" r:id="rId5"/>
    <p:sldId id="274" r:id="rId6"/>
    <p:sldId id="275" r:id="rId7"/>
    <p:sldId id="276" r:id="rId8"/>
    <p:sldId id="279" r:id="rId9"/>
    <p:sldId id="277" r:id="rId10"/>
    <p:sldId id="263" r:id="rId11"/>
    <p:sldId id="267" r:id="rId12"/>
    <p:sldId id="269" r:id="rId13"/>
    <p:sldId id="268" r:id="rId14"/>
    <p:sldId id="260" r:id="rId15"/>
    <p:sldId id="270" r:id="rId16"/>
    <p:sldId id="265" r:id="rId17"/>
    <p:sldId id="264" r:id="rId18"/>
    <p:sldId id="261" r:id="rId19"/>
    <p:sldId id="262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ega\Documents\&#1085;&#1072;&#1091;&#1095;&#1085;&#1086;-&#1084;&#1077;&#1090;&#1086;&#1076;&#1080;&#1095;&#1077;&#1089;&#1082;&#1072;&#1103;%20&#1088;&#1072;&#1073;&#1086;&#1090;&#1072;\15-16%20&#1091;&#1095;%20&#1075;&#1086;&#1076;\&#1084;&#1077;&#1090;&#1086;&#1076;&#1080;&#1095;&#1077;&#1089;&#1082;&#1080;&#1077;%20&#1076;&#1085;&#1080;\HDV_0230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Методика проведения конкурсов профессионального мастерства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ГАПОУ ТО «Ишимский многопрофильный техникум» отделение с. Большое Сорокино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Конкурс профессионального мастерства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возможность показать значение тех или иных знаний или умений для формирования компетентного, востребованного на рынке труда специалиста</a:t>
            </a:r>
          </a:p>
          <a:p>
            <a:r>
              <a:rPr lang="ru-RU" dirty="0" smtClean="0"/>
              <a:t>Это своеобразный «</a:t>
            </a:r>
            <a:r>
              <a:rPr lang="ru-RU" dirty="0" err="1" smtClean="0"/>
              <a:t>мотиватор</a:t>
            </a:r>
            <a:r>
              <a:rPr lang="ru-RU" dirty="0" smtClean="0"/>
              <a:t>» для обучающихся, подталкивающий их к более глубокому и осознанному овладению профессией.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Решение первой </a:t>
            </a:r>
            <a:br>
              <a:rPr lang="ru-RU" dirty="0" smtClean="0"/>
            </a:br>
            <a:r>
              <a:rPr lang="ru-RU" dirty="0" smtClean="0"/>
              <a:t>теоретической части:</a:t>
            </a:r>
            <a:endParaRPr lang="ru-RU" dirty="0"/>
          </a:p>
        </p:txBody>
      </p:sp>
      <p:pic>
        <p:nvPicPr>
          <p:cNvPr id="1026" name="Picture 2" descr="C:\Users\mega\Videos\2014-2015 учебный год\жукова конкурс\SAM_0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Вторая часть: определение органолептических качеств.  </a:t>
            </a:r>
            <a:endParaRPr lang="ru-RU" dirty="0"/>
          </a:p>
        </p:txBody>
      </p:sp>
      <p:pic>
        <p:nvPicPr>
          <p:cNvPr id="3074" name="Picture 2" descr="C:\Users\mega\Videos\2014-2015 учебный год\жукова конкурс\SAM_03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Выполнение практической части:</a:t>
            </a:r>
            <a:endParaRPr lang="ru-RU" dirty="0"/>
          </a:p>
        </p:txBody>
      </p:sp>
      <p:pic>
        <p:nvPicPr>
          <p:cNvPr id="2050" name="Picture 2" descr="C:\Users\mega\Videos\2014-2015 учебный год\жукова конкурс\SAM_0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64605"/>
            <a:ext cx="3960440" cy="2227747"/>
          </a:xfrm>
          <a:prstGeom prst="rect">
            <a:avLst/>
          </a:prstGeom>
          <a:noFill/>
        </p:spPr>
      </p:pic>
      <p:pic>
        <p:nvPicPr>
          <p:cNvPr id="2051" name="Picture 3" descr="C:\Users\mega\Videos\2014-2015 учебный год\жукова конкурс\SAM_0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05064"/>
            <a:ext cx="4283968" cy="2409732"/>
          </a:xfrm>
          <a:prstGeom prst="rect">
            <a:avLst/>
          </a:prstGeom>
          <a:noFill/>
        </p:spPr>
      </p:pic>
      <p:pic>
        <p:nvPicPr>
          <p:cNvPr id="2052" name="Picture 4" descr="C:\Users\mega\Videos\2014-2015 учебный год\жукова конкурс\SAM_0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7072"/>
            <a:ext cx="3966925" cy="2231396"/>
          </a:xfrm>
          <a:prstGeom prst="rect">
            <a:avLst/>
          </a:prstGeom>
          <a:noFill/>
        </p:spPr>
      </p:pic>
      <p:pic>
        <p:nvPicPr>
          <p:cNvPr id="2053" name="Picture 5" descr="C:\Users\mega\Videos\2014-2015 учебный год\жукова конкурс\SAM_0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916832"/>
            <a:ext cx="358638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Конкурс профессионального мастерства по профессии «Водитель»</a:t>
            </a:r>
            <a:endParaRPr lang="ru-RU" sz="4000" dirty="0"/>
          </a:p>
        </p:txBody>
      </p:sp>
      <p:pic>
        <p:nvPicPr>
          <p:cNvPr id="1026" name="Picture 2" descr="C:\Users\mega\Videos\мероприятия 2013-2014 учебного года\конкурс родители и дети март 14\DSC037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645024"/>
            <a:ext cx="3325172" cy="2494278"/>
          </a:xfrm>
          <a:prstGeom prst="rect">
            <a:avLst/>
          </a:prstGeom>
          <a:noFill/>
        </p:spPr>
      </p:pic>
      <p:pic>
        <p:nvPicPr>
          <p:cNvPr id="1027" name="Picture 3" descr="C:\Users\mega\Videos\мероприятия 2013-2014 учебного года\конкурс родители и дети март 14\DSC03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81513"/>
            <a:ext cx="3860503" cy="27251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007" y="1772816"/>
            <a:ext cx="879499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Организационный момент .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Первый теоретический этап.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(Команда: обучающийся,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родитель, педагог)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Торжественное открытие</a:t>
            </a:r>
            <a:endParaRPr lang="ru-RU" dirty="0"/>
          </a:p>
        </p:txBody>
      </p:sp>
      <p:pic>
        <p:nvPicPr>
          <p:cNvPr id="6146" name="Picture 2" descr="C:\Users\mega\Videos\мероприятия 2013-2014 учебного года\конкурс родители и дети март 14\SAM_0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Конкурс профессионального мастерства по профессии «Водитель»</a:t>
            </a:r>
            <a:endParaRPr lang="ru-RU" sz="4000" dirty="0"/>
          </a:p>
        </p:txBody>
      </p:sp>
      <p:pic>
        <p:nvPicPr>
          <p:cNvPr id="4098" name="Picture 2" descr="C:\Users\mega\Videos\2015-2016 уч год\конкурс 29.10.2015\DSC00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Конкурс профессионального мастерства по профессии «Водитель»</a:t>
            </a:r>
            <a:endParaRPr lang="ru-RU" dirty="0"/>
          </a:p>
        </p:txBody>
      </p:sp>
      <p:pic>
        <p:nvPicPr>
          <p:cNvPr id="2050" name="Picture 2" descr="C:\Users\mega\Videos\мероприятия 2013-2014 учебного года\конкурс родители и дети март 14\DSC03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4741817" cy="3555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556792"/>
            <a:ext cx="7042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Практическая часть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mega\Videos\2015-2016 уч год\конкурс 29.10.2015\DSC00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Конкурс профессионального мастерства по профессии «Тракторист»</a:t>
            </a:r>
            <a:endParaRPr lang="ru-RU" sz="4000" dirty="0"/>
          </a:p>
        </p:txBody>
      </p:sp>
      <p:pic>
        <p:nvPicPr>
          <p:cNvPr id="3074" name="Picture 2" descr="C:\Users\mega\Desktop\конкур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816" y="1935163"/>
            <a:ext cx="552436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Конкурс профессионального мастерства по профессии </a:t>
            </a:r>
            <a:br>
              <a:rPr lang="ru-RU" sz="3600" dirty="0" smtClean="0"/>
            </a:br>
            <a:r>
              <a:rPr lang="ru-RU" sz="3600" dirty="0" smtClean="0"/>
              <a:t>«Мастер производственного обучения»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Решение теоретических вопросов и заданий, практическое вождение</a:t>
            </a:r>
            <a:endParaRPr lang="ru-RU" dirty="0"/>
          </a:p>
        </p:txBody>
      </p:sp>
      <p:pic>
        <p:nvPicPr>
          <p:cNvPr id="7170" name="Picture 2" descr="C:\Users\mega\Videos\старые фото\олимпиада\CIMG0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64904"/>
            <a:ext cx="3270509" cy="2452882"/>
          </a:xfrm>
          <a:prstGeom prst="rect">
            <a:avLst/>
          </a:prstGeom>
          <a:noFill/>
        </p:spPr>
      </p:pic>
      <p:pic>
        <p:nvPicPr>
          <p:cNvPr id="7172" name="Picture 4" descr="C:\Users\mega\Videos\старые фото\фото Ахметов\Фото\IMG_3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3995936" cy="2663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Система конкурсов профессионального мастерства, в которых участвует наша образовательная организация уходит корнями к 1974 году, практически к дате образования. И при детальном рассмотрении можно обнаружить постоянные изменения, вносимые временем. Так при наличии начального профессионального образования именно конкурсы являлись базой для профессионального развития не только обучающихся, но </a:t>
            </a:r>
            <a:r>
              <a:rPr lang="ru-RU" dirty="0" smtClean="0"/>
              <a:t>и преподавателей, </a:t>
            </a:r>
            <a:r>
              <a:rPr lang="ru-RU" dirty="0" smtClean="0"/>
              <a:t>мастеров производственного обучения.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Конкурс профессионального мастерства по профессии «Тракторист»</a:t>
            </a:r>
            <a:endParaRPr lang="ru-RU" sz="3600" dirty="0"/>
          </a:p>
        </p:txBody>
      </p:sp>
      <p:pic>
        <p:nvPicPr>
          <p:cNvPr id="4" name="HDV_023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2132856"/>
            <a:ext cx="7235280" cy="4069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конкурсной системы 1980-2000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 системе обучения присутствовала практическая направленность, так как ПОО имели свои земли, и производили на них полный хозяйственный цикл: Осенняя вспашка пара, уборка соломы, подготовка поля к зимним условиям, весенняя вспашка, внесение удобрений, сев, уборочная страда. Коллективам даже приходилось выезжать на поле с топорами, корчевать по окраине </a:t>
            </a:r>
            <a:r>
              <a:rPr lang="ru-RU" dirty="0" smtClean="0"/>
              <a:t>полей </a:t>
            </a:r>
            <a:r>
              <a:rPr lang="ru-RU" dirty="0" smtClean="0"/>
              <a:t>молодые деревца, успевшие укорениться за зимний период.</a:t>
            </a:r>
          </a:p>
          <a:p>
            <a:pPr algn="just"/>
            <a:r>
              <a:rPr lang="ru-RU" dirty="0" smtClean="0"/>
              <a:t>Поэтому участники конкурсов собирались из ПОО юга Тюменской области и например конкурсное практическое задание: вспашка проводилось с учётом последующего посева зерновых. </a:t>
            </a:r>
          </a:p>
          <a:p>
            <a:pPr algn="just"/>
            <a:r>
              <a:rPr lang="ru-RU" dirty="0" smtClean="0"/>
              <a:t>Присутствовали задания теоретического направления, выявляющие основы знаний.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конкурсной системы начала </a:t>
            </a:r>
            <a:r>
              <a:rPr lang="en-US" dirty="0" smtClean="0"/>
              <a:t>XXI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Переход от оценивания знаний и умений обучающихся к отслеживанию формирования компетенций, способности принимать нестандартные решения </a:t>
            </a:r>
          </a:p>
          <a:p>
            <a:pPr algn="just"/>
            <a:r>
              <a:rPr lang="ru-RU" smtClean="0"/>
              <a:t>Этапы конкурса:</a:t>
            </a:r>
            <a:endParaRPr lang="en-US" dirty="0" smtClean="0"/>
          </a:p>
          <a:p>
            <a:pPr algn="just"/>
            <a:r>
              <a:rPr lang="ru-RU" dirty="0" smtClean="0"/>
              <a:t>Торжественное открытие</a:t>
            </a:r>
          </a:p>
          <a:p>
            <a:pPr algn="just"/>
            <a:r>
              <a:rPr lang="ru-RU" dirty="0" smtClean="0"/>
              <a:t>Теоретический этап (решение тестов, теоретических заданий, билетов и т.п.)</a:t>
            </a:r>
          </a:p>
          <a:p>
            <a:pPr algn="just"/>
            <a:r>
              <a:rPr lang="ru-RU" dirty="0" smtClean="0"/>
              <a:t>Дидактическая игра (с применение тактильных, сенсорных способностей, заключающаяся в определении органолептических показателей, вида, назначения, отличительных черт).</a:t>
            </a:r>
          </a:p>
          <a:p>
            <a:pPr algn="just"/>
            <a:r>
              <a:rPr lang="ru-RU" dirty="0" smtClean="0"/>
              <a:t>Практический этап (выполнение технологического процесса приготовления блюда, практическое вождение, регулировка, сборка детали, и т.п.)</a:t>
            </a:r>
          </a:p>
          <a:p>
            <a:pPr algn="just"/>
            <a:r>
              <a:rPr lang="ru-RU" dirty="0" smtClean="0"/>
              <a:t>Награждение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современной конкурсной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данный момент изменения в методику проведения конкурсов вносит </a:t>
            </a:r>
            <a:r>
              <a:rPr lang="ru-RU" dirty="0" smtClean="0"/>
              <a:t>движение</a:t>
            </a:r>
            <a:r>
              <a:rPr lang="ru-RU" dirty="0" smtClean="0"/>
              <a:t> </a:t>
            </a:r>
            <a:r>
              <a:rPr lang="en-US" dirty="0" err="1" smtClean="0"/>
              <a:t>WorldSkills</a:t>
            </a:r>
            <a:r>
              <a:rPr lang="ru-RU" dirty="0" smtClean="0"/>
              <a:t>,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целью которого является повышение престижа рабочих профессий и развитие профессионального образования путем гармонизации лучших практик и профессиональных стандартов во всем мире посредством организации и проведения конкурсов профессионального мастерства, как в каждой отдельной стране, так и во всем мире в целом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dirty="0" smtClean="0"/>
          </a:p>
          <a:p>
            <a:r>
              <a:rPr lang="ru-RU" dirty="0" smtClean="0"/>
              <a:t>Ставка  идёт не на знания, полученные студентами от преподавателя и мастера (иногда простым путём: я – говорю и показываю, ты -запоминаешь), а на развитие личностных качеств, </a:t>
            </a:r>
            <a:r>
              <a:rPr lang="ru-RU" dirty="0" smtClean="0"/>
              <a:t>общих и профессиональных компетенций</a:t>
            </a:r>
            <a:r>
              <a:rPr lang="ru-RU" dirty="0" smtClean="0"/>
              <a:t>, позволяющих обучающемуся самостоятельно выбрать не только пути решения каких-либо ближайших задач, но и определить себе </a:t>
            </a:r>
            <a:r>
              <a:rPr lang="ru-RU" dirty="0" smtClean="0"/>
              <a:t>образовательный маршрут.</a:t>
            </a:r>
            <a:endParaRPr lang="ru-RU" dirty="0" smtClean="0"/>
          </a:p>
          <a:p>
            <a:r>
              <a:rPr lang="ru-RU" dirty="0" smtClean="0"/>
              <a:t>Задача педагога – не определить что должен знать и уметь обучающийся, а помочь  </a:t>
            </a:r>
            <a:r>
              <a:rPr lang="ru-RU" dirty="0" smtClean="0"/>
              <a:t>ему  </a:t>
            </a:r>
            <a:r>
              <a:rPr lang="ru-RU" dirty="0" smtClean="0"/>
              <a:t>сориентироваться в определении точки приложения сил, </a:t>
            </a:r>
            <a:r>
              <a:rPr lang="ru-RU" dirty="0" smtClean="0"/>
              <a:t>мотивировать </a:t>
            </a:r>
            <a:r>
              <a:rPr lang="ru-RU" dirty="0" smtClean="0"/>
              <a:t>,  т.е. педагог выступает в роли </a:t>
            </a:r>
            <a:r>
              <a:rPr lang="ru-RU" dirty="0" err="1" smtClean="0"/>
              <a:t>фасилитатора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Проведение </a:t>
            </a:r>
            <a:r>
              <a:rPr lang="ru-RU" sz="2800" b="1" dirty="0" smtClean="0"/>
              <a:t>внутренних конкурсов, проходящих в рамках предметных недель на примере профессии «Повар, кондитер»: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подготовительный этап: (разработка положения, определение места и порядка проведения, подготовка материальной базы, формирование состава участников, формирование состава жюри, разработка критериев оценивания, подготовка сценария торжественного открытия и закрытия </a:t>
            </a:r>
            <a:r>
              <a:rPr lang="ru-RU" dirty="0" smtClean="0"/>
              <a:t>конкурса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Введены эксперты (работодатели, специалисты данного направления), каждый из которых оценивает определённое направление (</a:t>
            </a:r>
            <a:r>
              <a:rPr lang="ru-RU" dirty="0" err="1" smtClean="0"/>
              <a:t>н-р</a:t>
            </a:r>
            <a:r>
              <a:rPr lang="ru-RU" dirty="0" smtClean="0"/>
              <a:t>: санитария, соблюдение технологического процесса и </a:t>
            </a:r>
            <a:r>
              <a:rPr lang="ru-RU" dirty="0" err="1" smtClean="0"/>
              <a:t>т.д</a:t>
            </a:r>
            <a:r>
              <a:rPr lang="ru-RU" dirty="0" smtClean="0"/>
              <a:t>), заполняют экспертную ведомость на всех конкурсантов только  по своему направлению. Затем все экспертные ведомости суммируются, что исключает завышение или занижение оценки из-за симпатии или антипатии.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Как отразилось это на проведении внутренних конкурсов, проходящих в рамках предметных недель на примере профессии «Повар, кондитер»: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этом же подготовительном этапе:</a:t>
            </a:r>
          </a:p>
          <a:p>
            <a:r>
              <a:rPr lang="ru-RU" dirty="0" smtClean="0"/>
              <a:t>Каждый конкурсант получает задание, в котором оговорены ингредиенты, и обязательное условие.</a:t>
            </a:r>
          </a:p>
          <a:p>
            <a:r>
              <a:rPr lang="ru-RU" dirty="0" smtClean="0"/>
              <a:t>Например: торт детский, обязательно наличие слоя желе и использование для украшения </a:t>
            </a:r>
            <a:r>
              <a:rPr lang="ru-RU" dirty="0" err="1" smtClean="0"/>
              <a:t>моделпласта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 условие заставляет конкурсантов </a:t>
            </a:r>
            <a:r>
              <a:rPr lang="ru-RU" dirty="0" smtClean="0"/>
              <a:t>изучить </a:t>
            </a:r>
            <a:r>
              <a:rPr lang="ru-RU" dirty="0" smtClean="0"/>
              <a:t>много </a:t>
            </a:r>
            <a:r>
              <a:rPr lang="ru-RU" dirty="0" smtClean="0"/>
              <a:t>учебной литературы, рассмотреть огромное количество рецептуры, определить для себя что он уже умеет и чему ещё должен научиться, чтобы выполнить условия конкурса, показать себя с лучшей стороны. При этом он учитывает и тот факт, что наблюдать за его действиями и оценивать результат будут потенциальные работодатели.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Проведение </a:t>
            </a:r>
            <a:r>
              <a:rPr lang="ru-RU" sz="2800" b="1" dirty="0" smtClean="0"/>
              <a:t>внутренних конкурсов, проходящих в рамках предметных недель на примере профессии «Повар, кондитер»: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ходе конкурса каждый участник использует не одинаковую для всех (как было ранее), </a:t>
            </a:r>
            <a:r>
              <a:rPr lang="ru-RU" dirty="0" smtClean="0"/>
              <a:t>а </a:t>
            </a:r>
            <a:r>
              <a:rPr lang="ru-RU" dirty="0" smtClean="0"/>
              <a:t>заранее </a:t>
            </a:r>
            <a:r>
              <a:rPr lang="ru-RU" dirty="0" smtClean="0"/>
              <a:t>подготовленную индивидуальную  </a:t>
            </a:r>
            <a:r>
              <a:rPr lang="ru-RU" dirty="0" smtClean="0"/>
              <a:t>технологическую карту, при приготовлении блюда применяет </a:t>
            </a:r>
            <a:r>
              <a:rPr lang="ru-RU" dirty="0" smtClean="0"/>
              <a:t>творчество</a:t>
            </a:r>
            <a:r>
              <a:rPr lang="ru-RU" dirty="0" smtClean="0"/>
              <a:t>, </a:t>
            </a:r>
            <a:r>
              <a:rPr lang="ru-RU" dirty="0" smtClean="0"/>
              <a:t>«изюминки», секреты мастерства, нестандартные оригинальные идеи выполнения, нетрадиционные сочетания продуктов и т.п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Проведение </a:t>
            </a:r>
            <a:r>
              <a:rPr lang="ru-RU" sz="2800" b="1" dirty="0" smtClean="0"/>
              <a:t>внутренних конкурсов, проходящих в рамках предметных недель на примере профессии «Повар, кондитер»: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процессе проведения конкурса изменилась оценка органолептических качеств готовой продукции. (если ранее каждый участник представлял своё блюдо, что могло внести личностную оценку, то сейчас экспертное жюри находится в отдельной комнате, куда на тарелках с номерами приносят порции и каждый эксперт, не подозревая чьё именно это блюдо, даёт оценку)</a:t>
            </a:r>
          </a:p>
          <a:p>
            <a:r>
              <a:rPr lang="ru-RU" dirty="0" smtClean="0"/>
              <a:t>Сложение оценок даёт независимую </a:t>
            </a:r>
            <a:r>
              <a:rPr lang="ru-RU" dirty="0" err="1" smtClean="0"/>
              <a:t>экпертизу</a:t>
            </a:r>
            <a:r>
              <a:rPr lang="ru-RU" dirty="0" smtClean="0"/>
              <a:t> и исключает личностное оценивание конкурсанта. Оценивается только выполненная работа.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331</TotalTime>
  <Words>918</Words>
  <Application>Microsoft Office PowerPoint</Application>
  <PresentationFormat>Экран (4:3)</PresentationFormat>
  <Paragraphs>52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Методика проведения конкурсов профессионального мастерства </vt:lpstr>
      <vt:lpstr>Историческая справка</vt:lpstr>
      <vt:lpstr>Особенности конкурсной системы 1980-2000 гг.</vt:lpstr>
      <vt:lpstr>Особенности конкурсной системы начала XXI века</vt:lpstr>
      <vt:lpstr>Особенности современной конкурсной системы</vt:lpstr>
      <vt:lpstr>Проведение внутренних конкурсов, проходящих в рамках предметных недель на примере профессии «Повар, кондитер»:</vt:lpstr>
      <vt:lpstr>Как отразилось это на проведении внутренних конкурсов, проходящих в рамках предметных недель на примере профессии «Повар, кондитер»:</vt:lpstr>
      <vt:lpstr>Проведение внутренних конкурсов, проходящих в рамках предметных недель на примере профессии «Повар, кондитер»:</vt:lpstr>
      <vt:lpstr>Проведение внутренних конкурсов, проходящих в рамках предметных недель на примере профессии «Повар, кондитер»:</vt:lpstr>
      <vt:lpstr>Конкурс профессионального мастерства</vt:lpstr>
      <vt:lpstr>Решение первой  теоретической части:</vt:lpstr>
      <vt:lpstr>Вторая часть: определение органолептических качеств.  </vt:lpstr>
      <vt:lpstr>Выполнение практической части:</vt:lpstr>
      <vt:lpstr>Конкурс профессионального мастерства по профессии «Водитель»</vt:lpstr>
      <vt:lpstr>Торжественное открытие</vt:lpstr>
      <vt:lpstr>Конкурс профессионального мастерства по профессии «Водитель»</vt:lpstr>
      <vt:lpstr>Конкурс профессионального мастерства по профессии «Водитель»</vt:lpstr>
      <vt:lpstr>Конкурс профессионального мастерства по профессии «Тракторист»</vt:lpstr>
      <vt:lpstr>Конкурс профессионального мастерства по профессии  «Мастер производственного обучения»</vt:lpstr>
      <vt:lpstr>Конкурс профессионального мастерства по профессии «Тракторист»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проведения конкурсов профессионального мастерства </dc:title>
  <dc:creator>mega</dc:creator>
  <cp:lastModifiedBy>mega</cp:lastModifiedBy>
  <cp:revision>37</cp:revision>
  <dcterms:created xsi:type="dcterms:W3CDTF">2015-12-07T06:01:56Z</dcterms:created>
  <dcterms:modified xsi:type="dcterms:W3CDTF">2015-12-15T18:07:57Z</dcterms:modified>
</cp:coreProperties>
</file>